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318" r:id="rId3"/>
    <p:sldId id="329" r:id="rId4"/>
    <p:sldId id="341" r:id="rId5"/>
    <p:sldId id="339" r:id="rId6"/>
    <p:sldId id="340" r:id="rId7"/>
    <p:sldId id="342" r:id="rId8"/>
    <p:sldId id="344" r:id="rId9"/>
    <p:sldId id="343" r:id="rId10"/>
    <p:sldId id="345" r:id="rId11"/>
    <p:sldId id="346" r:id="rId12"/>
    <p:sldId id="347" r:id="rId13"/>
    <p:sldId id="348" r:id="rId14"/>
    <p:sldId id="349" r:id="rId15"/>
    <p:sldId id="351" r:id="rId16"/>
    <p:sldId id="350" r:id="rId17"/>
    <p:sldId id="352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8F0"/>
    <a:srgbClr val="828282"/>
    <a:srgbClr val="6E90FE"/>
    <a:srgbClr val="8086FC"/>
    <a:srgbClr val="6D6DFB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652" autoAdjust="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премии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Украина</c:v>
                </c:pt>
                <c:pt idx="1">
                  <c:v>Россия</c:v>
                </c:pt>
                <c:pt idx="2">
                  <c:v>Китай</c:v>
                </c:pt>
                <c:pt idx="3">
                  <c:v>Бразилия</c:v>
                </c:pt>
                <c:pt idx="4">
                  <c:v>Япония</c:v>
                </c:pt>
                <c:pt idx="5">
                  <c:v>США</c:v>
                </c:pt>
                <c:pt idx="6">
                  <c:v>Германия</c:v>
                </c:pt>
                <c:pt idx="7">
                  <c:v>Англия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</c:v>
                </c:pt>
                <c:pt idx="1">
                  <c:v>38</c:v>
                </c:pt>
                <c:pt idx="2">
                  <c:v>25</c:v>
                </c:pt>
                <c:pt idx="3">
                  <c:v>24</c:v>
                </c:pt>
                <c:pt idx="4">
                  <c:v>21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3839848"/>
        <c:axId val="283842984"/>
      </c:barChart>
      <c:catAx>
        <c:axId val="28383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842984"/>
        <c:crosses val="autoZero"/>
        <c:auto val="1"/>
        <c:lblAlgn val="ctr"/>
        <c:lblOffset val="100"/>
        <c:noMultiLvlLbl val="0"/>
      </c:catAx>
      <c:valAx>
        <c:axId val="283842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83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премии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Система управления рисками</c:v>
                </c:pt>
                <c:pt idx="1">
                  <c:v>Роль Совета директоров в разработке стратегии и контроле ее осуществления</c:v>
                </c:pt>
                <c:pt idx="2">
                  <c:v>Состав и квалификация Совета директоров</c:v>
                </c:pt>
                <c:pt idx="3">
                  <c:v>Недостаточные требования к квалификации топов</c:v>
                </c:pt>
                <c:pt idx="4">
                  <c:v>Адекватность вознаграждения членам СД и топов</c:v>
                </c:pt>
                <c:pt idx="5">
                  <c:v>Законодательные ограничения</c:v>
                </c:pt>
                <c:pt idx="6">
                  <c:v>Стандарты отчетности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</c:v>
                </c:pt>
                <c:pt idx="1">
                  <c:v>50</c:v>
                </c:pt>
                <c:pt idx="2">
                  <c:v>21</c:v>
                </c:pt>
                <c:pt idx="3">
                  <c:v>14</c:v>
                </c:pt>
                <c:pt idx="4">
                  <c:v>14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3841808"/>
        <c:axId val="283840240"/>
      </c:barChart>
      <c:catAx>
        <c:axId val="28384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840240"/>
        <c:crosses val="autoZero"/>
        <c:auto val="1"/>
        <c:lblAlgn val="ctr"/>
        <c:lblOffset val="100"/>
        <c:noMultiLvlLbl val="0"/>
      </c:catAx>
      <c:valAx>
        <c:axId val="283840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84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4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10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9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11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3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12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13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14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15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53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16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0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57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3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1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4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2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5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8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6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7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8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11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>
                <a:solidFill>
                  <a:srgbClr val="303030"/>
                </a:solidFill>
              </a:rPr>
              <a:pPr/>
              <a:t>9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8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6157764" cy="3048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Корпоративное управление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3"/>
            <a:ext cx="5945187" cy="9787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опыт 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отечественные подходы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корпоративному управлению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3030"/>
                </a:solidFill>
              </a:rPr>
              <a:t>Рассулов В.В.     2015      </a:t>
            </a:r>
            <a:r>
              <a:rPr lang="ru-RU" dirty="0" err="1" smtClean="0">
                <a:solidFill>
                  <a:srgbClr val="303030"/>
                </a:solidFill>
              </a:rPr>
              <a:t>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10</a:t>
            </a:fld>
            <a:endParaRPr lang="ru-RU" dirty="0">
              <a:solidFill>
                <a:srgbClr val="30303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149722" y="1772816"/>
            <a:ext cx="10730220" cy="4135731"/>
            <a:chOff x="1149722" y="1988841"/>
            <a:chExt cx="10730220" cy="4135731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4438228" y="5457028"/>
              <a:ext cx="5040560" cy="667544"/>
            </a:xfrm>
            <a:prstGeom prst="rightArrow">
              <a:avLst>
                <a:gd name="adj1" fmla="val 50000"/>
                <a:gd name="adj2" fmla="val 1249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Инициатива менеджмента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726260" y="2405596"/>
              <a:ext cx="4176464" cy="2779976"/>
              <a:chOff x="3862164" y="2462475"/>
              <a:chExt cx="6264696" cy="277997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862164" y="2462475"/>
                <a:ext cx="3024336" cy="122413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Харизматичный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собственник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102524" y="2462475"/>
                <a:ext cx="3024336" cy="122413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Совет директоров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862164" y="4005010"/>
                <a:ext cx="3024336" cy="122413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Без руля и парусов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7102524" y="4018315"/>
                <a:ext cx="3024336" cy="122413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Генеральный стратег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Скругленная прямоугольная выноска 22"/>
            <p:cNvSpPr/>
            <p:nvPr/>
          </p:nvSpPr>
          <p:spPr>
            <a:xfrm>
              <a:off x="1149722" y="2039374"/>
              <a:ext cx="2528742" cy="1440159"/>
            </a:xfrm>
            <a:prstGeom prst="wedgeRoundRectCallout">
              <a:avLst>
                <a:gd name="adj1" fmla="val 90655"/>
                <a:gd name="adj2" fmla="val 23971"/>
                <a:gd name="adj3" fmla="val 1666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Максимум предпринимательства, проблема «двух солнц», игра «в шефа», конечность бизнеса</a:t>
              </a:r>
              <a:endParaRPr lang="ru-RU" sz="1600" dirty="0"/>
            </a:p>
          </p:txBody>
        </p:sp>
        <p:sp>
          <p:nvSpPr>
            <p:cNvPr id="24" name="Скругленная прямоугольная выноска 23"/>
            <p:cNvSpPr/>
            <p:nvPr/>
          </p:nvSpPr>
          <p:spPr>
            <a:xfrm>
              <a:off x="1149722" y="3853424"/>
              <a:ext cx="2528742" cy="1440159"/>
            </a:xfrm>
            <a:prstGeom prst="wedgeRoundRectCallout">
              <a:avLst>
                <a:gd name="adj1" fmla="val 90655"/>
                <a:gd name="adj2" fmla="val 25308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err="1" smtClean="0"/>
                <a:t>ТОПы</a:t>
              </a:r>
              <a:r>
                <a:rPr lang="ru-RU" sz="1600" dirty="0" smtClean="0"/>
                <a:t>:</a:t>
              </a:r>
            </a:p>
            <a:p>
              <a:pPr algn="ctr"/>
              <a:r>
                <a:rPr lang="ru-RU" sz="1600" dirty="0" smtClean="0"/>
                <a:t>«Когда акционеры дадут стратегию?»</a:t>
              </a:r>
            </a:p>
            <a:p>
              <a:pPr algn="ctr"/>
              <a:r>
                <a:rPr lang="ru-RU" sz="1600" dirty="0" smtClean="0"/>
                <a:t>Акционеры: </a:t>
              </a:r>
            </a:p>
            <a:p>
              <a:pPr algn="ctr"/>
              <a:r>
                <a:rPr lang="ru-RU" sz="1600" dirty="0" smtClean="0"/>
                <a:t>«Эти </a:t>
              </a:r>
              <a:r>
                <a:rPr lang="ru-RU" sz="1600" dirty="0" err="1" smtClean="0"/>
                <a:t>ТОПы</a:t>
              </a:r>
              <a:r>
                <a:rPr lang="ru-RU" sz="1600" dirty="0" smtClean="0"/>
                <a:t> нам стратегию не напишут»</a:t>
              </a:r>
            </a:p>
          </p:txBody>
        </p:sp>
        <p:sp>
          <p:nvSpPr>
            <p:cNvPr id="7" name="Стрелка вверх 6"/>
            <p:cNvSpPr/>
            <p:nvPr/>
          </p:nvSpPr>
          <p:spPr>
            <a:xfrm>
              <a:off x="3798618" y="1988841"/>
              <a:ext cx="720080" cy="3508324"/>
            </a:xfrm>
            <a:prstGeom prst="upArrow">
              <a:avLst>
                <a:gd name="adj1" fmla="val 50000"/>
                <a:gd name="adj2" fmla="val 1101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Инициатива владельцев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Скругленная прямоугольная выноска 25"/>
            <p:cNvSpPr/>
            <p:nvPr/>
          </p:nvSpPr>
          <p:spPr>
            <a:xfrm flipH="1">
              <a:off x="9351200" y="3853423"/>
              <a:ext cx="2528742" cy="1440159"/>
            </a:xfrm>
            <a:prstGeom prst="wedgeRoundRectCallout">
              <a:avLst>
                <a:gd name="adj1" fmla="val 66294"/>
                <a:gd name="adj2" fmla="val 22635"/>
                <a:gd name="adj3" fmla="val 1666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«Нужна личность, но без культа»</a:t>
              </a:r>
            </a:p>
            <a:p>
              <a:pPr algn="ctr"/>
              <a:r>
                <a:rPr lang="ru-RU" sz="1600" dirty="0" smtClean="0"/>
                <a:t>Ищем </a:t>
              </a:r>
              <a:r>
                <a:rPr lang="ru-RU" sz="1600" dirty="0" err="1" smtClean="0"/>
                <a:t>СуперТОПа</a:t>
              </a:r>
              <a:r>
                <a:rPr lang="ru-RU" sz="1600" dirty="0" smtClean="0"/>
                <a:t>,</a:t>
              </a:r>
            </a:p>
            <a:p>
              <a:pPr algn="ctr"/>
              <a:r>
                <a:rPr lang="ru-RU" sz="1600" dirty="0" smtClean="0"/>
                <a:t>очень дорого…</a:t>
              </a:r>
              <a:endParaRPr lang="ru-RU" sz="1600" dirty="0"/>
            </a:p>
          </p:txBody>
        </p:sp>
        <p:sp>
          <p:nvSpPr>
            <p:cNvPr id="27" name="Скругленная прямоугольная выноска 26"/>
            <p:cNvSpPr/>
            <p:nvPr/>
          </p:nvSpPr>
          <p:spPr>
            <a:xfrm flipH="1">
              <a:off x="9334772" y="2039373"/>
              <a:ext cx="2528742" cy="1440159"/>
            </a:xfrm>
            <a:prstGeom prst="wedgeRoundRectCallout">
              <a:avLst>
                <a:gd name="adj1" fmla="val 66294"/>
                <a:gd name="adj2" fmla="val 22635"/>
                <a:gd name="adj3" fmla="val 16667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Система, стратегия, стандартизация, прозрачность, фидуциарность</a:t>
              </a:r>
              <a:endParaRPr lang="ru-RU" sz="1600" dirty="0"/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5590356" y="3479532"/>
              <a:ext cx="288032" cy="741556"/>
            </a:xfrm>
            <a:prstGeom prst="downArrow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низ 28"/>
            <p:cNvSpPr/>
            <p:nvPr/>
          </p:nvSpPr>
          <p:spPr>
            <a:xfrm rot="12825384">
              <a:off x="6704559" y="3415473"/>
              <a:ext cx="288032" cy="741556"/>
            </a:xfrm>
            <a:prstGeom prst="downArrow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низ 29"/>
            <p:cNvSpPr/>
            <p:nvPr/>
          </p:nvSpPr>
          <p:spPr>
            <a:xfrm rot="16200000">
              <a:off x="6659545" y="4189421"/>
              <a:ext cx="288032" cy="741556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54252" y="20141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материалам исследования Ассоциации Независимых директоров «Корпоративное управление и работа совета директоров в российских компаниях», 2008г.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51997">
            <a:off x="1281899" y="240705"/>
            <a:ext cx="1178972" cy="116050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42084" y="5893411"/>
            <a:ext cx="773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решения – оба правильные, но есть нюанс…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9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Словарик: «фидуциарность»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844824"/>
            <a:ext cx="10116615" cy="4752528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Segoe Print" panose="02000600000000000000" pitchFamily="2" charset="0"/>
              </a:rPr>
              <a:t>fiducia</a:t>
            </a:r>
            <a:r>
              <a:rPr lang="en-US" dirty="0">
                <a:latin typeface="Segoe Print" panose="02000600000000000000" pitchFamily="2" charset="0"/>
              </a:rPr>
              <a:t> </a:t>
            </a:r>
            <a:r>
              <a:rPr lang="en-US" dirty="0" smtClean="0">
                <a:latin typeface="Segoe Print" panose="02000600000000000000" pitchFamily="2" charset="0"/>
              </a:rPr>
              <a:t>–</a:t>
            </a:r>
            <a:r>
              <a:rPr lang="ru-RU" dirty="0" smtClean="0">
                <a:latin typeface="Segoe Print" panose="02000600000000000000" pitchFamily="2" charset="0"/>
              </a:rPr>
              <a:t> доверие (латинский язык)</a:t>
            </a:r>
            <a:endParaRPr lang="ru" dirty="0">
              <a:latin typeface="Segoe Print" panose="02000600000000000000" pitchFamily="2" charset="0"/>
            </a:endParaRPr>
          </a:p>
          <a:p>
            <a:r>
              <a:rPr lang="en-US" b="1" dirty="0">
                <a:latin typeface="Segoe Print" panose="02000600000000000000" pitchFamily="2" charset="0"/>
              </a:rPr>
              <a:t>fiduciary </a:t>
            </a:r>
            <a:r>
              <a:rPr lang="en-US" b="1" dirty="0" smtClean="0">
                <a:latin typeface="Segoe Print" panose="02000600000000000000" pitchFamily="2" charset="0"/>
              </a:rPr>
              <a:t>duty</a:t>
            </a: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dirty="0" smtClean="0">
                <a:latin typeface="Segoe Print" panose="02000600000000000000" pitchFamily="2" charset="0"/>
              </a:rPr>
              <a:t>(английский язык)</a:t>
            </a:r>
            <a:endParaRPr lang="en-US" dirty="0">
              <a:latin typeface="Segoe Print" panose="02000600000000000000" pitchFamily="2" charset="0"/>
            </a:endParaRPr>
          </a:p>
          <a:p>
            <a:r>
              <a:rPr lang="ru-RU" b="1" dirty="0">
                <a:latin typeface="Segoe Print" panose="02000600000000000000" pitchFamily="2" charset="0"/>
              </a:rPr>
              <a:t>Ф</a:t>
            </a:r>
            <a:r>
              <a:rPr lang="ru-RU" b="1" dirty="0" smtClean="0">
                <a:latin typeface="Segoe Print" panose="02000600000000000000" pitchFamily="2" charset="0"/>
              </a:rPr>
              <a:t>идуциарные </a:t>
            </a:r>
            <a:r>
              <a:rPr lang="ru-RU" b="1" dirty="0">
                <a:latin typeface="Segoe Print" panose="02000600000000000000" pitchFamily="2" charset="0"/>
              </a:rPr>
              <a:t>обязанности </a:t>
            </a:r>
            <a:r>
              <a:rPr lang="ru-RU" b="1" dirty="0" smtClean="0">
                <a:latin typeface="Segoe Print" panose="02000600000000000000" pitchFamily="2" charset="0"/>
              </a:rPr>
              <a:t>СД подразумевают:</a:t>
            </a:r>
            <a:endParaRPr lang="ru-RU" b="1" dirty="0">
              <a:latin typeface="Segoe Print" panose="02000600000000000000" pitchFamily="2" charset="0"/>
            </a:endParaRPr>
          </a:p>
          <a:p>
            <a:pPr lvl="1"/>
            <a:r>
              <a:rPr lang="ru-RU" dirty="0" smtClean="0">
                <a:latin typeface="Segoe Print" panose="02000600000000000000" pitchFamily="2" charset="0"/>
              </a:rPr>
              <a:t>обязанность </a:t>
            </a:r>
            <a:r>
              <a:rPr lang="ru-RU" dirty="0">
                <a:latin typeface="Segoe Print" panose="02000600000000000000" pitchFamily="2" charset="0"/>
              </a:rPr>
              <a:t>соблюдения лояльности (</a:t>
            </a:r>
            <a:r>
              <a:rPr lang="ru-RU" dirty="0" err="1">
                <a:latin typeface="Segoe Print" panose="02000600000000000000" pitchFamily="2" charset="0"/>
              </a:rPr>
              <a:t>duty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of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loyalty</a:t>
            </a:r>
            <a:r>
              <a:rPr lang="ru-RU" dirty="0">
                <a:latin typeface="Segoe Print" panose="02000600000000000000" pitchFamily="2" charset="0"/>
              </a:rPr>
              <a:t>), т.е. обязанность ставить интересы доверителя или вверенного дела выше </a:t>
            </a:r>
            <a:r>
              <a:rPr lang="ru-RU" dirty="0" smtClean="0">
                <a:latin typeface="Segoe Print" panose="02000600000000000000" pitchFamily="2" charset="0"/>
              </a:rPr>
              <a:t>собственных;</a:t>
            </a:r>
          </a:p>
          <a:p>
            <a:pPr lvl="1"/>
            <a:r>
              <a:rPr lang="ru-RU" dirty="0" smtClean="0">
                <a:latin typeface="Segoe Print" panose="02000600000000000000" pitchFamily="2" charset="0"/>
              </a:rPr>
              <a:t>обязанность </a:t>
            </a:r>
            <a:r>
              <a:rPr lang="ru-RU" dirty="0">
                <a:latin typeface="Segoe Print" panose="02000600000000000000" pitchFamily="2" charset="0"/>
              </a:rPr>
              <a:t>действовать </a:t>
            </a:r>
            <a:r>
              <a:rPr lang="ru-RU" dirty="0" smtClean="0">
                <a:latin typeface="Segoe Print" panose="02000600000000000000" pitchFamily="2" charset="0"/>
              </a:rPr>
              <a:t>заботливо </a:t>
            </a:r>
            <a:r>
              <a:rPr lang="ru-RU" dirty="0">
                <a:latin typeface="Segoe Print" panose="02000600000000000000" pitchFamily="2" charset="0"/>
              </a:rPr>
              <a:t>(</a:t>
            </a:r>
            <a:r>
              <a:rPr lang="ru-RU" dirty="0" err="1">
                <a:latin typeface="Segoe Print" panose="02000600000000000000" pitchFamily="2" charset="0"/>
              </a:rPr>
              <a:t>duty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of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care</a:t>
            </a:r>
            <a:r>
              <a:rPr lang="ru-RU" dirty="0">
                <a:latin typeface="Segoe Print" panose="02000600000000000000" pitchFamily="2" charset="0"/>
              </a:rPr>
              <a:t>), т.е. обязанность распоряжаться вверенным имуществом таким образом, как будто бы оно было собственностью </a:t>
            </a:r>
            <a:r>
              <a:rPr lang="ru-RU" dirty="0" err="1" smtClean="0">
                <a:latin typeface="Segoe Print" panose="02000600000000000000" pitchFamily="2" charset="0"/>
              </a:rPr>
              <a:t>фидуциара</a:t>
            </a:r>
            <a:r>
              <a:rPr lang="ru-RU" dirty="0" smtClean="0">
                <a:latin typeface="Segoe Print" panose="02000600000000000000" pitchFamily="2" charset="0"/>
              </a:rPr>
              <a:t>;</a:t>
            </a:r>
          </a:p>
          <a:p>
            <a:pPr lvl="1"/>
            <a:r>
              <a:rPr lang="ru-RU" dirty="0">
                <a:latin typeface="Segoe Print" panose="02000600000000000000" pitchFamily="2" charset="0"/>
              </a:rPr>
              <a:t>к</a:t>
            </a:r>
            <a:r>
              <a:rPr lang="ru-RU" dirty="0" smtClean="0">
                <a:latin typeface="Segoe Print" panose="02000600000000000000" pitchFamily="2" charset="0"/>
              </a:rPr>
              <a:t>онфликтная осмотрительность (</a:t>
            </a:r>
            <a:r>
              <a:rPr lang="en-US" dirty="0">
                <a:latin typeface="Segoe Print" panose="02000600000000000000" pitchFamily="2" charset="0"/>
              </a:rPr>
              <a:t>conflict </a:t>
            </a:r>
            <a:r>
              <a:rPr lang="en-US" dirty="0" smtClean="0">
                <a:latin typeface="Segoe Print" panose="02000600000000000000" pitchFamily="2" charset="0"/>
              </a:rPr>
              <a:t>diligence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en-US" dirty="0" smtClean="0">
                <a:latin typeface="Segoe Print" panose="02000600000000000000" pitchFamily="2" charset="0"/>
              </a:rPr>
              <a:t>conflict-free</a:t>
            </a:r>
            <a:r>
              <a:rPr lang="ru-RU" dirty="0" smtClean="0">
                <a:latin typeface="Segoe Print" panose="02000600000000000000" pitchFamily="2" charset="0"/>
              </a:rPr>
              <a:t>)– менеджер, решающий конфликтную (рисковую) ситуацию с помощью конфликта, увеличивает риски, что неприемлемо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3030"/>
                </a:solidFill>
              </a:rPr>
              <a:t>Рассулов В.В.     2015      </a:t>
            </a:r>
            <a:r>
              <a:rPr lang="ru-RU" dirty="0" err="1" smtClean="0">
                <a:solidFill>
                  <a:srgbClr val="303030"/>
                </a:solidFill>
              </a:rPr>
              <a:t>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11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/>
          <p:cNvCxnSpPr>
            <a:endCxn id="51" idx="1"/>
          </p:cNvCxnSpPr>
          <p:nvPr/>
        </p:nvCxnSpPr>
        <p:spPr>
          <a:xfrm>
            <a:off x="4942829" y="2815239"/>
            <a:ext cx="1833655" cy="869703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1130" y="45024"/>
            <a:ext cx="9829799" cy="12192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Покажите мне Вашу структуру…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3030"/>
                </a:solidFill>
              </a:rPr>
              <a:t>Рассулов В.В.     2015      </a:t>
            </a:r>
            <a:r>
              <a:rPr lang="ru-RU" dirty="0" err="1" smtClean="0">
                <a:solidFill>
                  <a:srgbClr val="303030"/>
                </a:solidFill>
              </a:rPr>
              <a:t>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12</a:t>
            </a:fld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13892" y="5893411"/>
            <a:ext cx="10441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фигуры – независимые директора,  инструменты - комитеты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8803" y="192959"/>
            <a:ext cx="507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материалам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SOX2002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>
            <a:stCxn id="6" idx="2"/>
          </p:cNvCxnSpPr>
          <p:nvPr/>
        </p:nvCxnSpPr>
        <p:spPr>
          <a:xfrm flipH="1">
            <a:off x="4007387" y="1989596"/>
            <a:ext cx="1" cy="3432266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919408" y="5204033"/>
            <a:ext cx="1" cy="217829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2072682" y="5202217"/>
            <a:ext cx="5749922" cy="9256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061964" y="5196545"/>
            <a:ext cx="1" cy="217829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064892" y="1413532"/>
            <a:ext cx="1884992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Акционеров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64892" y="2385703"/>
            <a:ext cx="1884992" cy="8354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директоров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14533" y="2139412"/>
            <a:ext cx="1635780" cy="705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Председатель Совета директоров</a:t>
            </a:r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700672" y="3015348"/>
            <a:ext cx="1584176" cy="6793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Независимые директора</a:t>
            </a:r>
            <a:endParaRPr lang="ru-RU" sz="1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064892" y="4241791"/>
            <a:ext cx="1884992" cy="8354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150313" y="5321476"/>
            <a:ext cx="1714149" cy="5262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комплексы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62335" y="5321476"/>
            <a:ext cx="1714149" cy="5262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базовые активы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69876" y="5321475"/>
            <a:ext cx="1714149" cy="5262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Службы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33943" y="3015348"/>
            <a:ext cx="1616370" cy="6793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Независимые директора</a:t>
            </a:r>
            <a:endParaRPr lang="ru-RU" sz="1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559388" y="3875685"/>
            <a:ext cx="1590925" cy="7054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Председатель Правления</a:t>
            </a:r>
            <a:endParaRPr lang="ru-RU" sz="1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776484" y="1918739"/>
            <a:ext cx="4862544" cy="323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Обязательные комитеты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19401" y="2330706"/>
            <a:ext cx="1579193" cy="679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стратегии</a:t>
            </a:r>
            <a:endParaRPr lang="ru-RU" sz="1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133147" y="2330706"/>
            <a:ext cx="1579193" cy="679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аудиту и финансам</a:t>
            </a:r>
            <a:endParaRPr lang="ru-RU" sz="16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846893" y="2324676"/>
            <a:ext cx="2008159" cy="679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назначениям и вознаграждениям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776484" y="3523333"/>
            <a:ext cx="4862544" cy="32321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Факультативные комитеты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Прямая соединительная линия 63"/>
          <p:cNvCxnSpPr>
            <a:stCxn id="37" idx="3"/>
            <a:endCxn id="47" idx="1"/>
          </p:cNvCxnSpPr>
          <p:nvPr/>
        </p:nvCxnSpPr>
        <p:spPr>
          <a:xfrm flipV="1">
            <a:off x="4949884" y="2080348"/>
            <a:ext cx="1826600" cy="723103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6419401" y="3938720"/>
            <a:ext cx="1259187" cy="6793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этике и внутреннему контролю</a:t>
            </a:r>
            <a:endParaRPr lang="ru-RU" sz="1400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7820880" y="5189969"/>
            <a:ext cx="1" cy="217829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974355" y="5325932"/>
            <a:ext cx="1714149" cy="5262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Развивающиеся активы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831429" y="3938720"/>
            <a:ext cx="1256745" cy="6793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оргразвитию</a:t>
            </a:r>
            <a:endParaRPr lang="ru-RU" sz="1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9218520" y="3938720"/>
            <a:ext cx="1256745" cy="6793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управлению</a:t>
            </a:r>
            <a:endParaRPr lang="ru-RU" sz="1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629850" y="3938720"/>
            <a:ext cx="1297210" cy="6793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инвестициям</a:t>
            </a:r>
            <a:endParaRPr lang="ru-RU" sz="14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0629850" y="4748207"/>
            <a:ext cx="1297210" cy="6793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ЗАДАЧИ…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4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Основатель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Энди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Гроув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Fortune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23 августа 2004 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2780928"/>
            <a:ext cx="10116615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 smtClean="0"/>
              <a:t>«Функция Совета директоров - сделать </a:t>
            </a:r>
            <a:r>
              <a:rPr lang="ru-RU" sz="3200" b="1" i="1" dirty="0"/>
              <a:t>так, чтобы успех компании длился дольше, чем полномочия любого </a:t>
            </a:r>
            <a:r>
              <a:rPr lang="ru-RU" sz="3200" b="1" i="1" dirty="0" smtClean="0"/>
              <a:t>CEO, чем наличие </a:t>
            </a:r>
            <a:r>
              <a:rPr lang="ru-RU" sz="3200" b="1" i="1" dirty="0"/>
              <a:t>любых благоприятных возможностей на рынке и </a:t>
            </a:r>
            <a:r>
              <a:rPr lang="ru-RU" sz="3200" b="1" i="1" dirty="0" smtClean="0"/>
              <a:t>чем любой </a:t>
            </a:r>
            <a:r>
              <a:rPr lang="ru-RU" sz="3200" b="1" i="1" dirty="0"/>
              <a:t>продуктовый цикл</a:t>
            </a:r>
            <a:r>
              <a:rPr lang="ru-RU" sz="3200" b="1" i="1" dirty="0" smtClean="0"/>
              <a:t>»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3030"/>
                </a:solidFill>
              </a:rPr>
              <a:t>Рассулов В.В.     2015      </a:t>
            </a:r>
            <a:r>
              <a:rPr lang="ru-RU" dirty="0" err="1" smtClean="0">
                <a:solidFill>
                  <a:srgbClr val="303030"/>
                </a:solidFill>
              </a:rPr>
              <a:t>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13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8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Классика и отечественный компромисс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00808"/>
            <a:ext cx="10116615" cy="47525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 более двух десятков компаний СНГ выполнили в полном объеме требования </a:t>
            </a:r>
            <a:r>
              <a:rPr lang="en-US" dirty="0" smtClean="0"/>
              <a:t>SOX2002</a:t>
            </a:r>
            <a:r>
              <a:rPr lang="ru-RU" dirty="0" smtClean="0"/>
              <a:t> по функциональному составу Совета директоров (только независимые директора);</a:t>
            </a:r>
            <a:endParaRPr lang="ru-RU" dirty="0" smtClean="0"/>
          </a:p>
          <a:p>
            <a:r>
              <a:rPr lang="ru-RU" dirty="0" smtClean="0"/>
              <a:t>Самая мелкая из компаний СНГ «стандарта </a:t>
            </a:r>
            <a:r>
              <a:rPr lang="en-US" dirty="0" smtClean="0"/>
              <a:t>SOX2002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имеет численность 132тыс. сотрудников;</a:t>
            </a:r>
            <a:endParaRPr lang="ru-RU" dirty="0"/>
          </a:p>
          <a:p>
            <a:r>
              <a:rPr lang="ru-RU" dirty="0" smtClean="0"/>
              <a:t>Оценочная стоимость </a:t>
            </a:r>
            <a:r>
              <a:rPr lang="ru-RU" dirty="0" smtClean="0"/>
              <a:t>каждой компании </a:t>
            </a:r>
            <a:r>
              <a:rPr lang="ru-RU" dirty="0" smtClean="0"/>
              <a:t>первой десятки </a:t>
            </a:r>
            <a:r>
              <a:rPr lang="en-US" dirty="0"/>
              <a:t>SOX2002 </a:t>
            </a:r>
            <a:r>
              <a:rPr lang="ru-RU" dirty="0" smtClean="0"/>
              <a:t>колеблется от 365 до 1650млн. </a:t>
            </a:r>
            <a:r>
              <a:rPr lang="ru-RU" dirty="0"/>
              <a:t>д</a:t>
            </a:r>
            <a:r>
              <a:rPr lang="ru-RU" dirty="0" smtClean="0"/>
              <a:t>олларов США;</a:t>
            </a:r>
            <a:endParaRPr lang="ru-RU" dirty="0" smtClean="0"/>
          </a:p>
          <a:p>
            <a:r>
              <a:rPr lang="ru-RU" dirty="0" smtClean="0"/>
              <a:t>Большинство компаний, строящих КУ в СНГ, используют соотношение в составе СД «привлеченные директора»/«независимые директора» в диапазоне от 50/50 до 40/60;</a:t>
            </a:r>
            <a:endParaRPr lang="ru-RU" dirty="0"/>
          </a:p>
          <a:p>
            <a:r>
              <a:rPr lang="ru-RU" dirty="0" smtClean="0"/>
              <a:t>Независимый директор – профессия для специалиста уровня «эксперт» (США и ЕС), в РФ – член Ассоциации (добровольно), в Украине - …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3030"/>
                </a:solidFill>
              </a:rPr>
              <a:t>Рассулов В.В.     2015      </a:t>
            </a:r>
            <a:r>
              <a:rPr lang="ru-RU" dirty="0" err="1" smtClean="0">
                <a:solidFill>
                  <a:srgbClr val="303030"/>
                </a:solidFill>
              </a:rPr>
              <a:t>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14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Déjà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виденное)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00808"/>
            <a:ext cx="10116615" cy="4752528"/>
          </a:xfrm>
        </p:spPr>
        <p:txBody>
          <a:bodyPr>
            <a:normAutofit/>
          </a:bodyPr>
          <a:lstStyle/>
          <a:p>
            <a:pPr lvl="0">
              <a:buClr>
                <a:srgbClr val="303030">
                  <a:lumMod val="50000"/>
                  <a:lumOff val="50000"/>
                </a:srgbClr>
              </a:buClr>
            </a:pPr>
            <a:r>
              <a:rPr lang="ru-RU" dirty="0">
                <a:solidFill>
                  <a:srgbClr val="303030"/>
                </a:solidFill>
              </a:rPr>
              <a:t>Заседание НС от 14.12.2014 года:</a:t>
            </a:r>
          </a:p>
          <a:p>
            <a:pPr lvl="1">
              <a:buClr>
                <a:srgbClr val="303030">
                  <a:lumMod val="50000"/>
                  <a:lumOff val="50000"/>
                </a:srgbClr>
              </a:buClr>
            </a:pPr>
            <a:r>
              <a:rPr lang="ru-RU" sz="2100" dirty="0">
                <a:solidFill>
                  <a:srgbClr val="303030"/>
                </a:solidFill>
              </a:rPr>
              <a:t>Презентация «Концепция организационной структуры дивизиона «Машиностроения» (Рассулов В.В., </a:t>
            </a:r>
            <a:r>
              <a:rPr lang="ru-RU" sz="2100" dirty="0" err="1" smtClean="0">
                <a:solidFill>
                  <a:srgbClr val="303030"/>
                </a:solidFill>
              </a:rPr>
              <a:t>Татусько</a:t>
            </a:r>
            <a:r>
              <a:rPr lang="ru-RU" sz="2100" dirty="0" smtClean="0">
                <a:solidFill>
                  <a:srgbClr val="303030"/>
                </a:solidFill>
              </a:rPr>
              <a:t> А.С. )</a:t>
            </a:r>
            <a:endParaRPr lang="ru-RU" sz="2100" dirty="0">
              <a:solidFill>
                <a:srgbClr val="303030"/>
              </a:solidFill>
            </a:endParaRPr>
          </a:p>
          <a:p>
            <a:r>
              <a:rPr lang="ru-RU" dirty="0" smtClean="0"/>
              <a:t>Заседание НС от 31.01.2015 года:</a:t>
            </a:r>
          </a:p>
          <a:p>
            <a:pPr lvl="1"/>
            <a:r>
              <a:rPr lang="ru-RU" dirty="0" smtClean="0"/>
              <a:t>Презентация «</a:t>
            </a:r>
            <a:r>
              <a:rPr lang="ru-RU" dirty="0" err="1" smtClean="0"/>
              <a:t>Оргразвитие</a:t>
            </a:r>
            <a:r>
              <a:rPr lang="ru-RU" dirty="0" smtClean="0"/>
              <a:t> или куда идем?» (Мартынова Н.А.);</a:t>
            </a:r>
          </a:p>
          <a:p>
            <a:pPr lvl="1"/>
            <a:r>
              <a:rPr lang="ru-RU" dirty="0" smtClean="0"/>
              <a:t>Презентация «Стратегия и консолидированные функции» (Рассулов В.В.)</a:t>
            </a:r>
            <a:endParaRPr lang="ru-RU" dirty="0" smtClean="0"/>
          </a:p>
          <a:p>
            <a:r>
              <a:rPr lang="ru-RU" b="1" dirty="0" smtClean="0"/>
              <a:t>Реально:</a:t>
            </a:r>
          </a:p>
          <a:p>
            <a:pPr lvl="1"/>
            <a:r>
              <a:rPr lang="ru-RU" dirty="0" smtClean="0"/>
              <a:t>Создана Дирекция по организационному развитию;</a:t>
            </a:r>
          </a:p>
          <a:p>
            <a:pPr lvl="1"/>
            <a:r>
              <a:rPr lang="ru-RU" dirty="0" smtClean="0"/>
              <a:t>Найден и принят 1 обученный сотрудник;</a:t>
            </a:r>
          </a:p>
          <a:p>
            <a:pPr lvl="1"/>
            <a:r>
              <a:rPr lang="ru-RU" dirty="0" err="1" smtClean="0"/>
              <a:t>Картирован</a:t>
            </a:r>
            <a:r>
              <a:rPr lang="ru-RU" dirty="0" smtClean="0"/>
              <a:t> 1 критический бизнес-процесс (23-31.03.2015г.), выявлены многочисленные причины потерь и сплошные конфликты интересов…</a:t>
            </a:r>
            <a:endParaRPr lang="ru-RU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3030"/>
                </a:solidFill>
              </a:rPr>
              <a:t>Рассулов В.В.     2015      </a:t>
            </a:r>
            <a:r>
              <a:rPr lang="ru-RU" dirty="0" err="1" smtClean="0">
                <a:solidFill>
                  <a:srgbClr val="303030"/>
                </a:solidFill>
              </a:rPr>
              <a:t>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15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9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00808"/>
            <a:ext cx="10116615" cy="475252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303030">
                  <a:lumMod val="50000"/>
                  <a:lumOff val="50000"/>
                </a:srgbClr>
              </a:buClr>
            </a:pPr>
            <a:r>
              <a:rPr lang="ru-RU" sz="2800" dirty="0" smtClean="0">
                <a:solidFill>
                  <a:srgbClr val="303030"/>
                </a:solidFill>
              </a:rPr>
              <a:t>Мы точно куда-нибудь идем?</a:t>
            </a:r>
          </a:p>
          <a:p>
            <a:pPr>
              <a:buClr>
                <a:srgbClr val="303030">
                  <a:lumMod val="50000"/>
                  <a:lumOff val="50000"/>
                </a:srgbClr>
              </a:buClr>
            </a:pPr>
            <a:r>
              <a:rPr lang="ru-RU" sz="2800" dirty="0">
                <a:solidFill>
                  <a:srgbClr val="303030"/>
                </a:solidFill>
              </a:rPr>
              <a:t>Мы знаем, куда мы идем</a:t>
            </a:r>
            <a:r>
              <a:rPr lang="ru-RU" sz="2800" dirty="0" smtClean="0">
                <a:solidFill>
                  <a:srgbClr val="303030"/>
                </a:solidFill>
              </a:rPr>
              <a:t>?</a:t>
            </a:r>
          </a:p>
          <a:p>
            <a:pPr>
              <a:buClr>
                <a:srgbClr val="303030">
                  <a:lumMod val="50000"/>
                  <a:lumOff val="50000"/>
                </a:srgbClr>
              </a:buClr>
            </a:pPr>
            <a:r>
              <a:rPr lang="ru-RU" sz="2800" dirty="0" smtClean="0">
                <a:solidFill>
                  <a:srgbClr val="303030"/>
                </a:solidFill>
              </a:rPr>
              <a:t>Мы знаем, зачем мы отправились в путь?</a:t>
            </a:r>
          </a:p>
          <a:p>
            <a:pPr>
              <a:buClr>
                <a:srgbClr val="303030">
                  <a:lumMod val="50000"/>
                  <a:lumOff val="50000"/>
                </a:srgbClr>
              </a:buClr>
            </a:pPr>
            <a:endParaRPr lang="ru-RU" sz="2800" dirty="0">
              <a:solidFill>
                <a:srgbClr val="303030"/>
              </a:solidFill>
            </a:endParaRPr>
          </a:p>
          <a:p>
            <a:pPr>
              <a:buClr>
                <a:srgbClr val="303030">
                  <a:lumMod val="50000"/>
                  <a:lumOff val="50000"/>
                </a:srgbClr>
              </a:buClr>
            </a:pPr>
            <a:r>
              <a:rPr lang="ru-RU" sz="2800" dirty="0" smtClean="0">
                <a:solidFill>
                  <a:srgbClr val="303030"/>
                </a:solidFill>
              </a:rPr>
              <a:t>ЧТО НАМ МЕШАЕТ?</a:t>
            </a:r>
          </a:p>
          <a:p>
            <a:pPr>
              <a:buClr>
                <a:srgbClr val="303030">
                  <a:lumMod val="50000"/>
                  <a:lumOff val="50000"/>
                </a:srgbClr>
              </a:buClr>
            </a:pPr>
            <a:endParaRPr lang="ru-RU" sz="2800" dirty="0">
              <a:solidFill>
                <a:srgbClr val="303030"/>
              </a:solidFill>
            </a:endParaRPr>
          </a:p>
          <a:p>
            <a:pPr>
              <a:buClr>
                <a:srgbClr val="303030">
                  <a:lumMod val="50000"/>
                  <a:lumOff val="50000"/>
                </a:srgbClr>
              </a:buClr>
            </a:pPr>
            <a:r>
              <a:rPr lang="ru-RU" sz="2800" dirty="0" smtClean="0">
                <a:solidFill>
                  <a:srgbClr val="303030"/>
                </a:solidFill>
              </a:rPr>
              <a:t>Пора поговорить откровенно и…</a:t>
            </a:r>
          </a:p>
          <a:p>
            <a:pPr>
              <a:buClr>
                <a:srgbClr val="303030">
                  <a:lumMod val="50000"/>
                  <a:lumOff val="50000"/>
                </a:srgbClr>
              </a:buClr>
            </a:pPr>
            <a:r>
              <a:rPr lang="ru-RU" sz="2800" b="1" dirty="0" smtClean="0">
                <a:solidFill>
                  <a:srgbClr val="303030"/>
                </a:solidFill>
              </a:rPr>
              <a:t>Пора принимать решения</a:t>
            </a:r>
            <a:endParaRPr lang="ru-RU" sz="2800" b="1" dirty="0">
              <a:solidFill>
                <a:srgbClr val="30303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3030"/>
                </a:solidFill>
              </a:rPr>
              <a:t>Рассулов В.В.     2015      </a:t>
            </a:r>
            <a:r>
              <a:rPr lang="ru-RU" dirty="0" err="1" smtClean="0">
                <a:solidFill>
                  <a:srgbClr val="303030"/>
                </a:solidFill>
              </a:rPr>
              <a:t>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16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7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корпоративного управления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Корпоративное управление (</a:t>
            </a:r>
            <a:r>
              <a:rPr lang="en-US" dirty="0"/>
              <a:t>corporate </a:t>
            </a:r>
            <a:r>
              <a:rPr lang="en-US" dirty="0" smtClean="0"/>
              <a:t>governance</a:t>
            </a:r>
            <a:r>
              <a:rPr lang="uk-UA" dirty="0" smtClean="0"/>
              <a:t>) </a:t>
            </a:r>
            <a:r>
              <a:rPr lang="uk-UA" dirty="0" err="1" smtClean="0"/>
              <a:t>пока</a:t>
            </a:r>
            <a:r>
              <a:rPr lang="uk-UA" dirty="0" smtClean="0"/>
              <a:t> не </a:t>
            </a:r>
            <a:r>
              <a:rPr lang="ru-RU" dirty="0" smtClean="0"/>
              <a:t>имеет общепринятого международного определения</a:t>
            </a:r>
          </a:p>
          <a:p>
            <a:r>
              <a:rPr lang="ru-RU" dirty="0"/>
              <a:t>Корпоративное управление не имеет </a:t>
            </a:r>
            <a:r>
              <a:rPr lang="ru-RU" dirty="0" smtClean="0"/>
              <a:t>отношения </a:t>
            </a:r>
            <a:r>
              <a:rPr lang="ru-RU" dirty="0"/>
              <a:t>к оперативному (</a:t>
            </a:r>
            <a:r>
              <a:rPr lang="ru-RU" dirty="0" err="1"/>
              <a:t>operational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) и тактическому управлению компанией, но </a:t>
            </a:r>
            <a:r>
              <a:rPr lang="ru-RU" dirty="0" smtClean="0"/>
              <a:t>расценивается </a:t>
            </a:r>
            <a:r>
              <a:rPr lang="ru-RU" b="1" dirty="0" smtClean="0"/>
              <a:t>как элемент стратегического управления</a:t>
            </a:r>
          </a:p>
          <a:p>
            <a:r>
              <a:rPr lang="ru-RU" dirty="0" smtClean="0"/>
              <a:t>Не существует наилучшей формы Корпоративного управления, есть три рекомендованных модели</a:t>
            </a:r>
          </a:p>
          <a:p>
            <a:r>
              <a:rPr lang="ru-RU" dirty="0" smtClean="0"/>
              <a:t>Модель корпоративного управления конкретной организации зависит от предпочтений и </a:t>
            </a:r>
            <a:r>
              <a:rPr lang="ru-RU" dirty="0"/>
              <a:t>планов </a:t>
            </a:r>
            <a:r>
              <a:rPr lang="ru-RU" dirty="0" smtClean="0"/>
              <a:t>владельцев</a:t>
            </a:r>
          </a:p>
          <a:p>
            <a:r>
              <a:rPr lang="ru-RU" b="1" dirty="0" smtClean="0"/>
              <a:t>Корпоративное </a:t>
            </a:r>
            <a:r>
              <a:rPr lang="ru-RU" b="1" dirty="0"/>
              <a:t>управление имеет как плюсы, так и минусы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Рассулов В.В.     2015      Укрросметалл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 и минусы корпоративного управления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00808"/>
            <a:ext cx="9829799" cy="4699992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Корпоративное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«в плюс»:</a:t>
            </a:r>
          </a:p>
          <a:p>
            <a:pPr lvl="1"/>
            <a:r>
              <a:rPr lang="ru-RU" dirty="0" smtClean="0">
                <a:solidFill>
                  <a:srgbClr val="303030"/>
                </a:solidFill>
              </a:rPr>
              <a:t>обозначает </a:t>
            </a:r>
            <a:r>
              <a:rPr lang="ru-RU" dirty="0" smtClean="0">
                <a:solidFill>
                  <a:srgbClr val="303030"/>
                </a:solidFill>
              </a:rPr>
              <a:t>степень зрелости бизнеса;</a:t>
            </a:r>
          </a:p>
          <a:p>
            <a:pPr lvl="1"/>
            <a:r>
              <a:rPr lang="ru-RU" dirty="0">
                <a:solidFill>
                  <a:srgbClr val="303030"/>
                </a:solidFill>
              </a:rPr>
              <a:t>позволяет перейти к стратегическому управлению;</a:t>
            </a:r>
          </a:p>
          <a:p>
            <a:pPr lvl="1"/>
            <a:r>
              <a:rPr lang="ru-RU" dirty="0" smtClean="0">
                <a:solidFill>
                  <a:srgbClr val="303030"/>
                </a:solidFill>
              </a:rPr>
              <a:t>страхует </a:t>
            </a:r>
            <a:r>
              <a:rPr lang="ru-RU" dirty="0">
                <a:solidFill>
                  <a:srgbClr val="303030"/>
                </a:solidFill>
              </a:rPr>
              <a:t>от </a:t>
            </a:r>
            <a:r>
              <a:rPr lang="ru-RU" dirty="0" smtClean="0">
                <a:solidFill>
                  <a:srgbClr val="303030"/>
                </a:solidFill>
              </a:rPr>
              <a:t>злоупотреблений руководителей любого уровня;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озволяет получать</a:t>
            </a:r>
            <a:r>
              <a:rPr lang="ru-RU" dirty="0" smtClean="0"/>
              <a:t> </a:t>
            </a:r>
            <a:r>
              <a:rPr lang="ru-RU" dirty="0"/>
              <a:t>капитализацию выше </a:t>
            </a:r>
            <a:r>
              <a:rPr lang="ru-RU" dirty="0" smtClean="0"/>
              <a:t>рыночной;</a:t>
            </a:r>
          </a:p>
          <a:p>
            <a:pPr lvl="1"/>
            <a:r>
              <a:rPr lang="ru-RU" dirty="0" smtClean="0"/>
              <a:t>повышает </a:t>
            </a:r>
            <a:r>
              <a:rPr lang="ru-RU" dirty="0"/>
              <a:t>инвестиционную </a:t>
            </a:r>
            <a:r>
              <a:rPr lang="ru-RU" dirty="0" smtClean="0"/>
              <a:t>привлекательность;</a:t>
            </a:r>
          </a:p>
          <a:p>
            <a:pPr lvl="1"/>
            <a:r>
              <a:rPr lang="ru-RU" dirty="0"/>
              <a:t>з</a:t>
            </a:r>
            <a:r>
              <a:rPr lang="ru-RU" dirty="0" smtClean="0"/>
              <a:t>ащищает доходы акционеров</a:t>
            </a:r>
            <a:endParaRPr lang="ru-RU" dirty="0"/>
          </a:p>
          <a:p>
            <a:pPr lvl="0">
              <a:buClr>
                <a:srgbClr val="303030">
                  <a:lumMod val="50000"/>
                  <a:lumOff val="50000"/>
                </a:srgbClr>
              </a:buClr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Корпоративное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«в минус»: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303030">
                  <a:lumMod val="50000"/>
                  <a:lumOff val="50000"/>
                </a:srgbClr>
              </a:buClr>
            </a:pPr>
            <a:r>
              <a:rPr lang="ru-RU" dirty="0"/>
              <a:t>т</a:t>
            </a:r>
            <a:r>
              <a:rPr lang="ru-RU" dirty="0" smtClean="0"/>
              <a:t>ребует соблюдения этических и коммуникационных стандартов;</a:t>
            </a:r>
          </a:p>
          <a:p>
            <a:pPr lvl="1">
              <a:buClr>
                <a:srgbClr val="303030">
                  <a:lumMod val="50000"/>
                  <a:lumOff val="50000"/>
                </a:srgbClr>
              </a:buClr>
            </a:pPr>
            <a:r>
              <a:rPr lang="ru-RU" dirty="0" smtClean="0"/>
              <a:t>не </a:t>
            </a:r>
            <a:r>
              <a:rPr lang="ru-RU" dirty="0"/>
              <a:t>повышает </a:t>
            </a:r>
            <a:r>
              <a:rPr lang="ru-RU" dirty="0" smtClean="0"/>
              <a:t>конкурентоспособность;</a:t>
            </a:r>
            <a:endParaRPr lang="ru-RU" dirty="0"/>
          </a:p>
          <a:p>
            <a:pPr lvl="1">
              <a:buClr>
                <a:srgbClr val="303030">
                  <a:lumMod val="50000"/>
                  <a:lumOff val="50000"/>
                </a:srgbClr>
              </a:buClr>
            </a:pPr>
            <a:r>
              <a:rPr lang="ru-RU" dirty="0"/>
              <a:t>понижает </a:t>
            </a:r>
            <a:r>
              <a:rPr lang="ru-RU" dirty="0" smtClean="0"/>
              <a:t>гибкость на рынке;</a:t>
            </a:r>
          </a:p>
          <a:p>
            <a:pPr lvl="1">
              <a:buClr>
                <a:srgbClr val="303030">
                  <a:lumMod val="50000"/>
                  <a:lumOff val="50000"/>
                </a:srgbClr>
              </a:buClr>
            </a:pPr>
            <a:r>
              <a:rPr lang="ru-RU" dirty="0"/>
              <a:t>п</a:t>
            </a:r>
            <a:r>
              <a:rPr lang="ru-RU" dirty="0" smtClean="0"/>
              <a:t>онижает влияние </a:t>
            </a:r>
            <a:r>
              <a:rPr lang="ru-RU" dirty="0" smtClean="0"/>
              <a:t>акционеров на принятие решений</a:t>
            </a:r>
            <a:endParaRPr lang="ru-RU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03030"/>
                </a:solidFill>
              </a:rPr>
              <a:t>Рассулов В.В.     2015      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3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корпоративного управления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00808"/>
            <a:ext cx="10116615" cy="4752528"/>
          </a:xfrm>
        </p:spPr>
        <p:txBody>
          <a:bodyPr>
            <a:normAutofit fontScale="92500"/>
          </a:bodyPr>
          <a:lstStyle/>
          <a:p>
            <a:r>
              <a:rPr lang="ru-RU" dirty="0"/>
              <a:t>Континентальная </a:t>
            </a:r>
            <a:r>
              <a:rPr lang="ru-RU" dirty="0" smtClean="0"/>
              <a:t>– «немецкая», ориентирована на баланс интересов всех сторон, имеющих отношение к бизнесу (акционеров, менеджмента, банков, инвесторов). Обеспечивает устойчивость бизнеса;</a:t>
            </a:r>
            <a:endParaRPr lang="ru-RU" dirty="0"/>
          </a:p>
          <a:p>
            <a:r>
              <a:rPr lang="ru-RU" dirty="0" smtClean="0"/>
              <a:t>Американская – «фондовая», ориентирована на инвестиционную привлекательность на рынке капитала. Обеспечивает финансовые интересы акционеров;</a:t>
            </a:r>
          </a:p>
          <a:p>
            <a:r>
              <a:rPr lang="ru-RU" dirty="0" smtClean="0"/>
              <a:t>Японская – «модель сплоченности», ориентирована на солидарную деловую активность внутри корпорации. Обеспечивает единство следования корпоративным целям;</a:t>
            </a:r>
          </a:p>
          <a:p>
            <a:r>
              <a:rPr lang="ru-RU" dirty="0" smtClean="0"/>
              <a:t>Постсоветского пространства – «удержания собственности», ориентирована на сохранение контроля собственника. Обеспечивает инвестиционную непривлекательность, пониженное качество принятия решений при общей ориентации бизнес-процессов на контроль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03030"/>
                </a:solidFill>
              </a:rPr>
              <a:t>Рассулов В.В.     2015      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4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корпоративного управления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00808"/>
            <a:ext cx="10116615" cy="47525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Континентальная </a:t>
            </a:r>
            <a:r>
              <a:rPr lang="ru-RU" b="1" dirty="0" smtClean="0"/>
              <a:t>модель – «Принципы корпоративного управления» (1999 – 2002г.г.)</a:t>
            </a:r>
          </a:p>
          <a:p>
            <a:pPr lvl="1"/>
            <a:r>
              <a:rPr lang="ru-RU" dirty="0" smtClean="0"/>
              <a:t>Разработаны Организацией экономического сотрудничества и развития при участии МВФ, Всемирного банка, </a:t>
            </a:r>
            <a:r>
              <a:rPr lang="en-US" dirty="0" smtClean="0"/>
              <a:t>BIS</a:t>
            </a:r>
            <a:r>
              <a:rPr lang="ru-RU" dirty="0" smtClean="0"/>
              <a:t> (Банка </a:t>
            </a:r>
            <a:r>
              <a:rPr lang="ru-RU" dirty="0"/>
              <a:t>М</a:t>
            </a:r>
            <a:r>
              <a:rPr lang="ru-RU" dirty="0" smtClean="0"/>
              <a:t>еждународных </a:t>
            </a:r>
            <a:r>
              <a:rPr lang="ru-RU" dirty="0"/>
              <a:t>Р</a:t>
            </a:r>
            <a:r>
              <a:rPr lang="ru-RU" dirty="0" smtClean="0"/>
              <a:t>асчетов). Носят рекомендательный характер. Мониторинг </a:t>
            </a:r>
            <a:r>
              <a:rPr lang="ru-RU" dirty="0"/>
              <a:t>к</a:t>
            </a:r>
            <a:r>
              <a:rPr lang="ru-RU" dirty="0" smtClean="0"/>
              <a:t>орпоративного управления в различных странах на основе «Принципов корпоративного управления» положен в основу Отчетов Всемирного Банка и МВФ о соблюдении стандартов и кодексов (</a:t>
            </a:r>
            <a:r>
              <a:rPr lang="en-US" dirty="0" smtClean="0"/>
              <a:t>ROSC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Американская модель – «Закон </a:t>
            </a:r>
            <a:r>
              <a:rPr lang="ru-RU" b="1" dirty="0" err="1" smtClean="0"/>
              <a:t>Сарбейнса</a:t>
            </a:r>
            <a:r>
              <a:rPr lang="ru-RU" b="1" dirty="0" smtClean="0"/>
              <a:t> - </a:t>
            </a:r>
            <a:r>
              <a:rPr lang="ru-RU" b="1" dirty="0" err="1" smtClean="0"/>
              <a:t>Оксли</a:t>
            </a:r>
            <a:r>
              <a:rPr lang="ru-RU" b="1" dirty="0" smtClean="0"/>
              <a:t>» (</a:t>
            </a:r>
            <a:r>
              <a:rPr lang="en-US" b="1" dirty="0" smtClean="0"/>
              <a:t>SOX</a:t>
            </a:r>
            <a:r>
              <a:rPr lang="ru-RU" b="1" dirty="0" smtClean="0"/>
              <a:t>, 2002г.)</a:t>
            </a:r>
          </a:p>
          <a:p>
            <a:pPr lvl="1"/>
            <a:r>
              <a:rPr lang="ru-RU" dirty="0" smtClean="0"/>
              <a:t>Принят как реакция на общественный резонанс от потерь акционеров (скандалы «</a:t>
            </a:r>
            <a:r>
              <a:rPr lang="en-US" dirty="0" smtClean="0"/>
              <a:t>WorldCom</a:t>
            </a:r>
            <a:r>
              <a:rPr lang="ru-RU" dirty="0" smtClean="0"/>
              <a:t>»,</a:t>
            </a:r>
            <a:r>
              <a:rPr lang="en-US" dirty="0"/>
              <a:t> </a:t>
            </a:r>
            <a:r>
              <a:rPr lang="ru-RU" dirty="0"/>
              <a:t>«</a:t>
            </a:r>
            <a:r>
              <a:rPr lang="en-US" dirty="0"/>
              <a:t>Enron</a:t>
            </a:r>
            <a:r>
              <a:rPr lang="ru-RU" dirty="0"/>
              <a:t>», </a:t>
            </a:r>
            <a:r>
              <a:rPr lang="ru-RU" dirty="0" smtClean="0"/>
              <a:t>«</a:t>
            </a:r>
            <a:r>
              <a:rPr lang="en-US" dirty="0" smtClean="0"/>
              <a:t>Adelphia</a:t>
            </a:r>
            <a:r>
              <a:rPr lang="ru-RU" dirty="0" smtClean="0"/>
              <a:t>», «</a:t>
            </a:r>
            <a:r>
              <a:rPr lang="en-US" dirty="0" smtClean="0"/>
              <a:t>Xerox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 др. на общую сумму 35 млрд. долларов), связанных с неудовлетворительным управлением корпорациями. Охватывает диапазон от этических вопросов до финансовых стандартов, определяет </a:t>
            </a:r>
            <a:r>
              <a:rPr lang="ru-RU" dirty="0" err="1" smtClean="0"/>
              <a:t>оргструктуру</a:t>
            </a:r>
            <a:r>
              <a:rPr lang="ru-RU" dirty="0" smtClean="0"/>
              <a:t> и функции органов управления;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 части организации аудита (</a:t>
            </a:r>
            <a:r>
              <a:rPr lang="en-US" dirty="0" smtClean="0"/>
              <a:t>SOX404</a:t>
            </a:r>
            <a:r>
              <a:rPr lang="ru-RU" dirty="0" smtClean="0"/>
              <a:t>) – положения узаконены Федеральной службой </a:t>
            </a:r>
            <a:r>
              <a:rPr lang="ru-RU" dirty="0"/>
              <a:t>по финансовым рынкам (ФСФР </a:t>
            </a:r>
            <a:r>
              <a:rPr lang="ru-RU" dirty="0" smtClean="0"/>
              <a:t>России, ныне – Финансовая служба Банка России);</a:t>
            </a:r>
          </a:p>
          <a:p>
            <a:pPr lvl="1"/>
            <a:r>
              <a:rPr lang="ru-RU" dirty="0" smtClean="0"/>
              <a:t>Меморандум о степени следования положениям Закона </a:t>
            </a:r>
            <a:r>
              <a:rPr lang="ru-RU" dirty="0" err="1" smtClean="0"/>
              <a:t>Сарбейнса-Оксли</a:t>
            </a:r>
            <a:r>
              <a:rPr lang="ru-RU" dirty="0" smtClean="0"/>
              <a:t> – фактический стандарт при подготовке к </a:t>
            </a:r>
            <a:r>
              <a:rPr lang="en-US" dirty="0" smtClean="0"/>
              <a:t>IPO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03030"/>
                </a:solidFill>
              </a:rPr>
              <a:t>Рассулов В.В.     2015      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5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 корпоративного управления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00808"/>
            <a:ext cx="10116615" cy="2160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Влияние </a:t>
            </a:r>
            <a:r>
              <a:rPr lang="ru-RU" dirty="0"/>
              <a:t>качества корпоративного управления на стоимость </a:t>
            </a:r>
            <a:r>
              <a:rPr lang="ru-RU" dirty="0" smtClean="0"/>
              <a:t>организации учитывается рейтинговыми агентствами в </a:t>
            </a:r>
            <a:r>
              <a:rPr lang="ru-RU" dirty="0"/>
              <a:t>виде премии владельцам акций, используемой при вычислении ставки дисконтирования по сравнению с другими инструментами, </a:t>
            </a:r>
            <a:r>
              <a:rPr lang="ru-RU" dirty="0" smtClean="0"/>
              <a:t>например, облигациями.</a:t>
            </a:r>
          </a:p>
          <a:p>
            <a:r>
              <a:rPr lang="ru-RU" dirty="0" smtClean="0"/>
              <a:t>Эта </a:t>
            </a:r>
            <a:r>
              <a:rPr lang="ru-RU" dirty="0"/>
              <a:t>премия отражает риски владельца </a:t>
            </a:r>
            <a:r>
              <a:rPr lang="ru-RU" dirty="0" smtClean="0"/>
              <a:t>акций. Чем </a:t>
            </a:r>
            <a:r>
              <a:rPr lang="ru-RU" dirty="0"/>
              <a:t>выше данная премия, тем, при прочих равных условиях, хуже качество корпоративного управления, которое данной премией </a:t>
            </a:r>
            <a:r>
              <a:rPr lang="ru-RU" dirty="0" smtClean="0"/>
              <a:t>компенсируется.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03030"/>
                </a:solidFill>
              </a:rPr>
              <a:t>Рассулов В.В.     2015      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6</a:t>
            </a:fld>
            <a:endParaRPr lang="ru-RU" dirty="0">
              <a:solidFill>
                <a:srgbClr val="303030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79816294"/>
              </p:ext>
            </p:extLst>
          </p:nvPr>
        </p:nvGraphicFramePr>
        <p:xfrm>
          <a:off x="1773932" y="3717032"/>
          <a:ext cx="957827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0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 корпоративного управления в РФ по результатам кризиса 2008 года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03030"/>
                </a:solidFill>
              </a:rPr>
              <a:t>Рассулов В.В.     2015      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7</a:t>
            </a:fld>
            <a:endParaRPr lang="ru-RU" dirty="0">
              <a:solidFill>
                <a:srgbClr val="303030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530813569"/>
              </p:ext>
            </p:extLst>
          </p:nvPr>
        </p:nvGraphicFramePr>
        <p:xfrm>
          <a:off x="1773932" y="1700808"/>
          <a:ext cx="957827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70860" y="1700808"/>
            <a:ext cx="798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Исследование Национального совета </a:t>
            </a:r>
            <a:r>
              <a:rPr lang="ru-RU" dirty="0"/>
              <a:t>по корпоративному </a:t>
            </a:r>
            <a:r>
              <a:rPr lang="ru-RU" dirty="0" smtClean="0"/>
              <a:t>управлению РФ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95200" y="5988612"/>
            <a:ext cx="3484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/>
              <a:t>Давайте разберёмся…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3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понимания «оценки рисков» в отечественном корпоративном управлении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00808"/>
            <a:ext cx="10116615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Высоцкая Ольга «</a:t>
            </a:r>
            <a:r>
              <a:rPr lang="en-US" b="1" dirty="0" smtClean="0"/>
              <a:t>Hard </a:t>
            </a:r>
            <a:r>
              <a:rPr lang="ru-RU" b="1" dirty="0" smtClean="0"/>
              <a:t>и </a:t>
            </a:r>
            <a:r>
              <a:rPr lang="en-US" b="1" dirty="0" smtClean="0"/>
              <a:t>soft </a:t>
            </a:r>
            <a:r>
              <a:rPr lang="ru-RU" b="1" dirty="0" smtClean="0"/>
              <a:t>корпоративного управления»:</a:t>
            </a:r>
          </a:p>
          <a:p>
            <a:pPr marL="0" indent="0">
              <a:buNone/>
            </a:pPr>
            <a:r>
              <a:rPr lang="ru-RU" dirty="0" smtClean="0"/>
              <a:t>«Отечественные бизнесмены </a:t>
            </a:r>
            <a:r>
              <a:rPr lang="ru-RU" dirty="0"/>
              <a:t>выросли с ощущением и пониманием того, что риск - это не негативное событие, которое происходит в результате их действий и влияет на достижение проставленных ими целей или решение задач, а отрицательный результат, который они получили из-за </a:t>
            </a:r>
            <a:r>
              <a:rPr lang="ru-RU" dirty="0" smtClean="0"/>
              <a:t>чего-то внешнего.</a:t>
            </a:r>
          </a:p>
          <a:p>
            <a:pPr marL="0" indent="0">
              <a:buNone/>
            </a:pPr>
            <a:r>
              <a:rPr lang="ru-RU" dirty="0" smtClean="0"/>
              <a:t>Наш </a:t>
            </a:r>
            <a:r>
              <a:rPr lang="ru-RU" dirty="0"/>
              <a:t>управленец, как правило, не связывает риск со своими действиями. А на самом деле именно он рождает риски. Поэтому он должен хорошо понимать методы, которые он использует при управлении рисками, если хочет эффективно решать свои задачи и достигать поставленных целей</a:t>
            </a:r>
            <a:r>
              <a:rPr lang="ru-RU" dirty="0" smtClean="0"/>
              <a:t>.»</a:t>
            </a:r>
          </a:p>
          <a:p>
            <a:pPr marL="0" indent="0" algn="ctr">
              <a:buNone/>
            </a:pPr>
            <a:r>
              <a:rPr lang="ru-RU" b="1" dirty="0" smtClean="0"/>
              <a:t>Даже в крупных корпорациях СНГ система управления рисками обычно отсутствует. Решаем проблемы по мере их поступления…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3030"/>
                </a:solidFill>
              </a:rPr>
              <a:t>Рассулов В.В.     2015      </a:t>
            </a:r>
            <a:r>
              <a:rPr lang="ru-RU" dirty="0" err="1" smtClean="0">
                <a:solidFill>
                  <a:srgbClr val="303030"/>
                </a:solidFill>
              </a:rPr>
              <a:t>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8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директоров / Наблюдательный совет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его стратегическая роль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00808"/>
            <a:ext cx="10116615" cy="4752528"/>
          </a:xfrm>
        </p:spPr>
        <p:txBody>
          <a:bodyPr>
            <a:normAutofit fontScale="92500"/>
          </a:bodyPr>
          <a:lstStyle/>
          <a:p>
            <a:r>
              <a:rPr lang="ru-RU" dirty="0"/>
              <a:t>К компетенции совета директоров относится «определение </a:t>
            </a:r>
            <a:r>
              <a:rPr lang="ru-RU" dirty="0" smtClean="0"/>
              <a:t>приоритетных </a:t>
            </a:r>
            <a:r>
              <a:rPr lang="ru-RU" dirty="0"/>
              <a:t>направлений деятельности общества» (ст. 65 </a:t>
            </a:r>
            <a:r>
              <a:rPr lang="ru-RU" dirty="0" smtClean="0"/>
              <a:t>закона «Об </a:t>
            </a:r>
            <a:r>
              <a:rPr lang="ru-RU" dirty="0"/>
              <a:t>акционерных обществах</a:t>
            </a:r>
            <a:r>
              <a:rPr lang="ru-RU" dirty="0" smtClean="0"/>
              <a:t>» РФ);</a:t>
            </a:r>
          </a:p>
          <a:p>
            <a:r>
              <a:rPr lang="ru-RU" dirty="0" smtClean="0"/>
              <a:t>«Совет </a:t>
            </a:r>
            <a:r>
              <a:rPr lang="ru-RU" dirty="0"/>
              <a:t>директоров определяет стратегию развития общества» (</a:t>
            </a:r>
            <a:r>
              <a:rPr lang="ru-RU" dirty="0" smtClean="0"/>
              <a:t>Кодекс корпоративного поведения </a:t>
            </a:r>
            <a:r>
              <a:rPr lang="ru-RU" dirty="0"/>
              <a:t>ФСФР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Совет директоров должен… оценивать и направлять </a:t>
            </a:r>
            <a:r>
              <a:rPr lang="ru-RU" dirty="0" smtClean="0"/>
              <a:t>корпоративную </a:t>
            </a:r>
            <a:r>
              <a:rPr lang="ru-RU" dirty="0"/>
              <a:t>стратегию» (OECD, принципы корпоративного </a:t>
            </a:r>
            <a:r>
              <a:rPr lang="ru-RU" dirty="0" smtClean="0"/>
              <a:t>управления);</a:t>
            </a:r>
          </a:p>
          <a:p>
            <a:r>
              <a:rPr lang="ru-RU" dirty="0" smtClean="0"/>
              <a:t>«</a:t>
            </a:r>
            <a:r>
              <a:rPr lang="ru-RU" dirty="0"/>
              <a:t>Совет должен устанавливать стратегические цели компании</a:t>
            </a:r>
            <a:r>
              <a:rPr lang="ru-RU" dirty="0" smtClean="0"/>
              <a:t>» (</a:t>
            </a:r>
            <a:r>
              <a:rPr lang="ru-RU" dirty="0"/>
              <a:t>Кодекс корпоративного управления, Великобритания, FSA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Правление согласовывает с </a:t>
            </a:r>
            <a:r>
              <a:rPr lang="ru-RU" dirty="0" smtClean="0"/>
              <a:t>Наблюдательным </a:t>
            </a:r>
            <a:r>
              <a:rPr lang="ru-RU" dirty="0"/>
              <a:t>советом </a:t>
            </a:r>
            <a:r>
              <a:rPr lang="ru-RU" dirty="0" smtClean="0"/>
              <a:t>стратегическое </a:t>
            </a:r>
            <a:r>
              <a:rPr lang="ru-RU" dirty="0"/>
              <a:t>направление развития общества» (Кодекс </a:t>
            </a:r>
            <a:r>
              <a:rPr lang="ru-RU" dirty="0" smtClean="0"/>
              <a:t>корпоративного</a:t>
            </a:r>
            <a:r>
              <a:rPr lang="ru-RU" dirty="0"/>
              <a:t> </a:t>
            </a:r>
            <a:r>
              <a:rPr lang="ru-RU" dirty="0" smtClean="0"/>
              <a:t>управления, Германия)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3030"/>
                </a:solidFill>
              </a:rPr>
              <a:t>Рассулов В.В.     2015      </a:t>
            </a:r>
            <a:r>
              <a:rPr lang="ru-RU" dirty="0" err="1" smtClean="0">
                <a:solidFill>
                  <a:srgbClr val="303030"/>
                </a:solidFill>
              </a:rPr>
              <a:t>Укрросметалл</a:t>
            </a:r>
            <a:endParaRPr lang="ru-RU" dirty="0">
              <a:solidFill>
                <a:srgbClr val="30303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>
                <a:solidFill>
                  <a:srgbClr val="303030"/>
                </a:solidFill>
              </a:rPr>
              <a:pPr/>
              <a:t>9</a:t>
            </a:fld>
            <a:endParaRPr lang="ru-RU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 (широкоэкранный формат)</Template>
  <TotalTime>0</TotalTime>
  <Words>1377</Words>
  <Application>Microsoft Office PowerPoint</Application>
  <PresentationFormat>Произвольный</PresentationFormat>
  <Paragraphs>173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Cambria</vt:lpstr>
      <vt:lpstr>Segoe Print</vt:lpstr>
      <vt:lpstr>Currency Symbols 16x9</vt:lpstr>
      <vt:lpstr>Корпоративное управление</vt:lpstr>
      <vt:lpstr>Понятие корпоративного управления</vt:lpstr>
      <vt:lpstr>Плюсы и минусы корпоративного управления</vt:lpstr>
      <vt:lpstr>Модели корпоративного управления</vt:lpstr>
      <vt:lpstr>Принципы корпоративного управления</vt:lpstr>
      <vt:lpstr>Цена корпоративного управления</vt:lpstr>
      <vt:lpstr>Недостатки корпоративного управления в РФ по результатам кризиса 2008 года</vt:lpstr>
      <vt:lpstr>Отсутствие понимания «оценки рисков» в отечественном корпоративном управлении</vt:lpstr>
      <vt:lpstr>Совет директоров / Наблюдательный совет  и его стратегическая роль</vt:lpstr>
      <vt:lpstr>Путь к корпоративному управлению</vt:lpstr>
      <vt:lpstr>Словарик: «фидуциарность»</vt:lpstr>
      <vt:lpstr>Покажите мне Вашу структуру…</vt:lpstr>
      <vt:lpstr>Основатель Intel Энди Гроув, «Fortune», 23 августа 2004 г</vt:lpstr>
      <vt:lpstr>Классика и отечественный компромисс</vt:lpstr>
      <vt:lpstr>Déjà vu… (уже виденное)</vt:lpstr>
      <vt:lpstr>Выводы: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2015-04-07T05:53:43Z</dcterms:created>
  <dcterms:modified xsi:type="dcterms:W3CDTF">2015-04-08T12:34:51Z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